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6" r:id="rId6"/>
    <p:sldId id="267" r:id="rId7"/>
    <p:sldId id="261" r:id="rId8"/>
    <p:sldId id="262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689" autoAdjust="0"/>
  </p:normalViewPr>
  <p:slideViewPr>
    <p:cSldViewPr snapToGrid="0">
      <p:cViewPr varScale="1">
        <p:scale>
          <a:sx n="77" d="100"/>
          <a:sy n="77" d="100"/>
        </p:scale>
        <p:origin x="16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412C1-6A2F-44E5-991B-52A6C272B4DB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F98AA3-73E7-4407-8C5D-46EEE17ABDA1}">
      <dgm:prSet/>
      <dgm:spPr/>
      <dgm:t>
        <a:bodyPr/>
        <a:lstStyle/>
        <a:p>
          <a:pPr rtl="0"/>
          <a:endParaRPr lang="en-US"/>
        </a:p>
      </dgm:t>
    </dgm:pt>
    <dgm:pt modelId="{4B9461AB-284D-41FA-A8BF-B94A99EDDFA6}" type="parTrans" cxnId="{CF58618D-9B89-4A78-86E0-F00ED4B98359}">
      <dgm:prSet/>
      <dgm:spPr/>
      <dgm:t>
        <a:bodyPr/>
        <a:lstStyle/>
        <a:p>
          <a:endParaRPr lang="en-US"/>
        </a:p>
      </dgm:t>
    </dgm:pt>
    <dgm:pt modelId="{2C52461F-E38B-4119-97A3-99C938100BFD}" type="sibTrans" cxnId="{CF58618D-9B89-4A78-86E0-F00ED4B98359}">
      <dgm:prSet/>
      <dgm:spPr/>
      <dgm:t>
        <a:bodyPr/>
        <a:lstStyle/>
        <a:p>
          <a:endParaRPr lang="en-US"/>
        </a:p>
      </dgm:t>
    </dgm:pt>
    <dgm:pt modelId="{435AC205-8578-43BD-9CB8-3811A668AB91}">
      <dgm:prSet/>
      <dgm:spPr/>
      <dgm:t>
        <a:bodyPr/>
        <a:lstStyle/>
        <a:p>
          <a:pPr rtl="0"/>
          <a:r>
            <a:rPr lang="en-US" b="1" dirty="0"/>
            <a:t>Share the data</a:t>
          </a:r>
          <a:endParaRPr lang="en-US" dirty="0"/>
        </a:p>
      </dgm:t>
    </dgm:pt>
    <dgm:pt modelId="{312F0811-EFC3-4D25-954E-DAAC72AF8D2F}" type="parTrans" cxnId="{8F413280-47CD-45CF-AF44-ABEC4A22109D}">
      <dgm:prSet/>
      <dgm:spPr/>
      <dgm:t>
        <a:bodyPr/>
        <a:lstStyle/>
        <a:p>
          <a:endParaRPr lang="en-US"/>
        </a:p>
      </dgm:t>
    </dgm:pt>
    <dgm:pt modelId="{FA0DFFEF-9F29-4773-847E-1F23676B3E72}" type="sibTrans" cxnId="{8F413280-47CD-45CF-AF44-ABEC4A22109D}">
      <dgm:prSet/>
      <dgm:spPr/>
      <dgm:t>
        <a:bodyPr/>
        <a:lstStyle/>
        <a:p>
          <a:endParaRPr lang="en-US"/>
        </a:p>
      </dgm:t>
    </dgm:pt>
    <dgm:pt modelId="{2FABE070-5036-4A5F-80F9-EFDEA9231F5E}">
      <dgm:prSet/>
      <dgm:spPr/>
      <dgm:t>
        <a:bodyPr/>
        <a:lstStyle/>
        <a:p>
          <a:pPr rtl="0"/>
          <a:r>
            <a:rPr lang="en-US" b="1" dirty="0"/>
            <a:t>Celebrate success</a:t>
          </a:r>
          <a:endParaRPr lang="en-US" dirty="0"/>
        </a:p>
      </dgm:t>
    </dgm:pt>
    <dgm:pt modelId="{0DE67DAC-EF33-488F-B36D-57C0410658F4}" type="parTrans" cxnId="{5ACAFF8C-ADA0-457F-83C1-D7549F78F053}">
      <dgm:prSet/>
      <dgm:spPr/>
      <dgm:t>
        <a:bodyPr/>
        <a:lstStyle/>
        <a:p>
          <a:endParaRPr lang="en-US"/>
        </a:p>
      </dgm:t>
    </dgm:pt>
    <dgm:pt modelId="{2574406E-658A-4C7F-A77F-FEB2CB922F2A}" type="sibTrans" cxnId="{5ACAFF8C-ADA0-457F-83C1-D7549F78F053}">
      <dgm:prSet/>
      <dgm:spPr/>
      <dgm:t>
        <a:bodyPr/>
        <a:lstStyle/>
        <a:p>
          <a:endParaRPr lang="en-US"/>
        </a:p>
      </dgm:t>
    </dgm:pt>
    <dgm:pt modelId="{0DEEFC17-2B31-443A-9DB9-A0E1732EEB13}">
      <dgm:prSet/>
      <dgm:spPr/>
      <dgm:t>
        <a:bodyPr/>
        <a:lstStyle/>
        <a:p>
          <a:pPr rtl="0"/>
          <a:r>
            <a:rPr lang="en-US" b="1" dirty="0"/>
            <a:t>Patient engagement</a:t>
          </a:r>
          <a:endParaRPr lang="en-US" dirty="0"/>
        </a:p>
      </dgm:t>
    </dgm:pt>
    <dgm:pt modelId="{DC3BFF43-4EF9-45D1-BD51-4421C96A416C}" type="parTrans" cxnId="{3BC3D033-BC17-4654-A24A-8D9E3174B536}">
      <dgm:prSet/>
      <dgm:spPr/>
      <dgm:t>
        <a:bodyPr/>
        <a:lstStyle/>
        <a:p>
          <a:endParaRPr lang="en-US"/>
        </a:p>
      </dgm:t>
    </dgm:pt>
    <dgm:pt modelId="{628CD137-2AC6-4B5B-AE8E-4B523163B924}" type="sibTrans" cxnId="{3BC3D033-BC17-4654-A24A-8D9E3174B536}">
      <dgm:prSet/>
      <dgm:spPr/>
      <dgm:t>
        <a:bodyPr/>
        <a:lstStyle/>
        <a:p>
          <a:endParaRPr lang="en-US"/>
        </a:p>
      </dgm:t>
    </dgm:pt>
    <dgm:pt modelId="{E4D265C2-55D1-48B6-AD2A-A5558A97839E}">
      <dgm:prSet/>
      <dgm:spPr/>
      <dgm:t>
        <a:bodyPr/>
        <a:lstStyle/>
        <a:p>
          <a:pPr rtl="0"/>
          <a:r>
            <a:rPr lang="en-US" b="1" dirty="0"/>
            <a:t>Always look ways to improve</a:t>
          </a:r>
          <a:endParaRPr lang="en-US" dirty="0"/>
        </a:p>
      </dgm:t>
    </dgm:pt>
    <dgm:pt modelId="{B0A2BC70-0C07-44C0-B8E1-41CA23677B59}" type="parTrans" cxnId="{DA03DEC3-A2F1-4C5B-864B-1CC82165D369}">
      <dgm:prSet/>
      <dgm:spPr/>
      <dgm:t>
        <a:bodyPr/>
        <a:lstStyle/>
        <a:p>
          <a:endParaRPr lang="en-US"/>
        </a:p>
      </dgm:t>
    </dgm:pt>
    <dgm:pt modelId="{C61D7DE5-93BE-4E70-9FB8-4FCFA32838BD}" type="sibTrans" cxnId="{DA03DEC3-A2F1-4C5B-864B-1CC82165D369}">
      <dgm:prSet/>
      <dgm:spPr/>
      <dgm:t>
        <a:bodyPr/>
        <a:lstStyle/>
        <a:p>
          <a:endParaRPr lang="en-US"/>
        </a:p>
      </dgm:t>
    </dgm:pt>
    <dgm:pt modelId="{77715182-2B35-4DDD-AC1C-32C609A20B34}" type="pres">
      <dgm:prSet presAssocID="{00C412C1-6A2F-44E5-991B-52A6C272B4DB}" presName="compositeShape" presStyleCnt="0">
        <dgm:presLayoutVars>
          <dgm:chMax val="7"/>
          <dgm:dir/>
          <dgm:resizeHandles val="exact"/>
        </dgm:presLayoutVars>
      </dgm:prSet>
      <dgm:spPr/>
    </dgm:pt>
    <dgm:pt modelId="{29D9F36B-F30B-4305-9382-5A26E3766CF0}" type="pres">
      <dgm:prSet presAssocID="{1FF98AA3-73E7-4407-8C5D-46EEE17ABDA1}" presName="circ1" presStyleLbl="vennNode1" presStyleIdx="0" presStyleCnt="5" custLinFactNeighborX="4178" custLinFactNeighborY="-22129"/>
      <dgm:spPr/>
    </dgm:pt>
    <dgm:pt modelId="{F123234B-C69A-431D-8D0B-B639AFF4C738}" type="pres">
      <dgm:prSet presAssocID="{1FF98AA3-73E7-4407-8C5D-46EEE17ABDA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2E95E00-33C8-4B67-AFD2-774723133480}" type="pres">
      <dgm:prSet presAssocID="{435AC205-8578-43BD-9CB8-3811A668AB91}" presName="circ2" presStyleLbl="vennNode1" presStyleIdx="1" presStyleCnt="5" custLinFactNeighborX="3874" custLinFactNeighborY="-6631"/>
      <dgm:spPr/>
    </dgm:pt>
    <dgm:pt modelId="{E3B2D78A-6499-4CBA-A477-4BA8D3D65C67}" type="pres">
      <dgm:prSet presAssocID="{435AC205-8578-43BD-9CB8-3811A668AB91}" presName="circ2Tx" presStyleLbl="revTx" presStyleIdx="0" presStyleCnt="0" custAng="0" custScaleY="121162">
        <dgm:presLayoutVars>
          <dgm:chMax val="0"/>
          <dgm:chPref val="0"/>
          <dgm:bulletEnabled val="1"/>
        </dgm:presLayoutVars>
      </dgm:prSet>
      <dgm:spPr/>
    </dgm:pt>
    <dgm:pt modelId="{10DC738B-D2FB-4FC3-B852-7F87D21C2B49}" type="pres">
      <dgm:prSet presAssocID="{2FABE070-5036-4A5F-80F9-EFDEA9231F5E}" presName="circ3" presStyleLbl="vennNode1" presStyleIdx="2" presStyleCnt="5"/>
      <dgm:spPr/>
    </dgm:pt>
    <dgm:pt modelId="{7EE4EC0F-7816-401C-8180-1D0B5440AF9B}" type="pres">
      <dgm:prSet presAssocID="{2FABE070-5036-4A5F-80F9-EFDEA9231F5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6AABE23-2D1F-41D3-A050-581C0A298CEC}" type="pres">
      <dgm:prSet presAssocID="{0DEEFC17-2B31-443A-9DB9-A0E1732EEB13}" presName="circ4" presStyleLbl="vennNode1" presStyleIdx="3" presStyleCnt="5"/>
      <dgm:spPr/>
    </dgm:pt>
    <dgm:pt modelId="{BBE046D4-90D7-4A49-BDD5-E7DBBA66B59F}" type="pres">
      <dgm:prSet presAssocID="{0DEEFC17-2B31-443A-9DB9-A0E1732EEB1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F0293B4-1182-4485-A45C-88AC4F2B5597}" type="pres">
      <dgm:prSet presAssocID="{E4D265C2-55D1-48B6-AD2A-A5558A97839E}" presName="circ5" presStyleLbl="vennNode1" presStyleIdx="4" presStyleCnt="5" custLinFactNeighborX="4482" custLinFactNeighborY="-12022"/>
      <dgm:spPr/>
    </dgm:pt>
    <dgm:pt modelId="{6C15F663-D6BD-486B-AC9B-620B1F642B18}" type="pres">
      <dgm:prSet presAssocID="{E4D265C2-55D1-48B6-AD2A-A5558A97839E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08023BF-1F55-46DB-BECA-47E946C00774}" type="presOf" srcId="{2FABE070-5036-4A5F-80F9-EFDEA9231F5E}" destId="{7EE4EC0F-7816-401C-8180-1D0B5440AF9B}" srcOrd="0" destOrd="0" presId="urn:microsoft.com/office/officeart/2005/8/layout/venn1"/>
    <dgm:cxn modelId="{8F413280-47CD-45CF-AF44-ABEC4A22109D}" srcId="{00C412C1-6A2F-44E5-991B-52A6C272B4DB}" destId="{435AC205-8578-43BD-9CB8-3811A668AB91}" srcOrd="1" destOrd="0" parTransId="{312F0811-EFC3-4D25-954E-DAAC72AF8D2F}" sibTransId="{FA0DFFEF-9F29-4773-847E-1F23676B3E72}"/>
    <dgm:cxn modelId="{12310E44-0AEF-4500-90EB-C4E216E12AA9}" type="presOf" srcId="{0DEEFC17-2B31-443A-9DB9-A0E1732EEB13}" destId="{BBE046D4-90D7-4A49-BDD5-E7DBBA66B59F}" srcOrd="0" destOrd="0" presId="urn:microsoft.com/office/officeart/2005/8/layout/venn1"/>
    <dgm:cxn modelId="{AAE411C3-A855-4A33-A49C-1816C4475099}" type="presOf" srcId="{1FF98AA3-73E7-4407-8C5D-46EEE17ABDA1}" destId="{F123234B-C69A-431D-8D0B-B639AFF4C738}" srcOrd="0" destOrd="0" presId="urn:microsoft.com/office/officeart/2005/8/layout/venn1"/>
    <dgm:cxn modelId="{5ACAFF8C-ADA0-457F-83C1-D7549F78F053}" srcId="{00C412C1-6A2F-44E5-991B-52A6C272B4DB}" destId="{2FABE070-5036-4A5F-80F9-EFDEA9231F5E}" srcOrd="2" destOrd="0" parTransId="{0DE67DAC-EF33-488F-B36D-57C0410658F4}" sibTransId="{2574406E-658A-4C7F-A77F-FEB2CB922F2A}"/>
    <dgm:cxn modelId="{CF58618D-9B89-4A78-86E0-F00ED4B98359}" srcId="{00C412C1-6A2F-44E5-991B-52A6C272B4DB}" destId="{1FF98AA3-73E7-4407-8C5D-46EEE17ABDA1}" srcOrd="0" destOrd="0" parTransId="{4B9461AB-284D-41FA-A8BF-B94A99EDDFA6}" sibTransId="{2C52461F-E38B-4119-97A3-99C938100BFD}"/>
    <dgm:cxn modelId="{BF3A48AB-68CA-4542-8913-39C1DF9632B9}" type="presOf" srcId="{E4D265C2-55D1-48B6-AD2A-A5558A97839E}" destId="{6C15F663-D6BD-486B-AC9B-620B1F642B18}" srcOrd="0" destOrd="0" presId="urn:microsoft.com/office/officeart/2005/8/layout/venn1"/>
    <dgm:cxn modelId="{2734460C-AA61-47C9-A076-4BA58581BF6B}" type="presOf" srcId="{00C412C1-6A2F-44E5-991B-52A6C272B4DB}" destId="{77715182-2B35-4DDD-AC1C-32C609A20B34}" srcOrd="0" destOrd="0" presId="urn:microsoft.com/office/officeart/2005/8/layout/venn1"/>
    <dgm:cxn modelId="{3BC3D033-BC17-4654-A24A-8D9E3174B536}" srcId="{00C412C1-6A2F-44E5-991B-52A6C272B4DB}" destId="{0DEEFC17-2B31-443A-9DB9-A0E1732EEB13}" srcOrd="3" destOrd="0" parTransId="{DC3BFF43-4EF9-45D1-BD51-4421C96A416C}" sibTransId="{628CD137-2AC6-4B5B-AE8E-4B523163B924}"/>
    <dgm:cxn modelId="{DA03DEC3-A2F1-4C5B-864B-1CC82165D369}" srcId="{00C412C1-6A2F-44E5-991B-52A6C272B4DB}" destId="{E4D265C2-55D1-48B6-AD2A-A5558A97839E}" srcOrd="4" destOrd="0" parTransId="{B0A2BC70-0C07-44C0-B8E1-41CA23677B59}" sibTransId="{C61D7DE5-93BE-4E70-9FB8-4FCFA32838BD}"/>
    <dgm:cxn modelId="{4665BDBD-AB65-4ED9-8AA1-72D54D63950C}" type="presOf" srcId="{435AC205-8578-43BD-9CB8-3811A668AB91}" destId="{E3B2D78A-6499-4CBA-A477-4BA8D3D65C67}" srcOrd="0" destOrd="0" presId="urn:microsoft.com/office/officeart/2005/8/layout/venn1"/>
    <dgm:cxn modelId="{13B5D2B7-EB30-4C8D-869F-FC4AD51BA0E7}" type="presParOf" srcId="{77715182-2B35-4DDD-AC1C-32C609A20B34}" destId="{29D9F36B-F30B-4305-9382-5A26E3766CF0}" srcOrd="0" destOrd="0" presId="urn:microsoft.com/office/officeart/2005/8/layout/venn1"/>
    <dgm:cxn modelId="{E0FC681A-7426-49EE-B8AE-FA15093C6CA6}" type="presParOf" srcId="{77715182-2B35-4DDD-AC1C-32C609A20B34}" destId="{F123234B-C69A-431D-8D0B-B639AFF4C738}" srcOrd="1" destOrd="0" presId="urn:microsoft.com/office/officeart/2005/8/layout/venn1"/>
    <dgm:cxn modelId="{FD6D49CF-24BF-401B-8094-5B91A04A3C91}" type="presParOf" srcId="{77715182-2B35-4DDD-AC1C-32C609A20B34}" destId="{92E95E00-33C8-4B67-AFD2-774723133480}" srcOrd="2" destOrd="0" presId="urn:microsoft.com/office/officeart/2005/8/layout/venn1"/>
    <dgm:cxn modelId="{C7A50F43-F517-4EEB-9552-9628263BAD68}" type="presParOf" srcId="{77715182-2B35-4DDD-AC1C-32C609A20B34}" destId="{E3B2D78A-6499-4CBA-A477-4BA8D3D65C67}" srcOrd="3" destOrd="0" presId="urn:microsoft.com/office/officeart/2005/8/layout/venn1"/>
    <dgm:cxn modelId="{DA28D319-00F2-4072-A0EE-292EB14BE3DA}" type="presParOf" srcId="{77715182-2B35-4DDD-AC1C-32C609A20B34}" destId="{10DC738B-D2FB-4FC3-B852-7F87D21C2B49}" srcOrd="4" destOrd="0" presId="urn:microsoft.com/office/officeart/2005/8/layout/venn1"/>
    <dgm:cxn modelId="{E08C6BC5-5341-4871-9058-FFDA17F56528}" type="presParOf" srcId="{77715182-2B35-4DDD-AC1C-32C609A20B34}" destId="{7EE4EC0F-7816-401C-8180-1D0B5440AF9B}" srcOrd="5" destOrd="0" presId="urn:microsoft.com/office/officeart/2005/8/layout/venn1"/>
    <dgm:cxn modelId="{FB3FF007-DCAD-419B-87DC-C32F2928F31E}" type="presParOf" srcId="{77715182-2B35-4DDD-AC1C-32C609A20B34}" destId="{F6AABE23-2D1F-41D3-A050-581C0A298CEC}" srcOrd="6" destOrd="0" presId="urn:microsoft.com/office/officeart/2005/8/layout/venn1"/>
    <dgm:cxn modelId="{FAB2E6CF-367A-4F13-824E-0E208041062C}" type="presParOf" srcId="{77715182-2B35-4DDD-AC1C-32C609A20B34}" destId="{BBE046D4-90D7-4A49-BDD5-E7DBBA66B59F}" srcOrd="7" destOrd="0" presId="urn:microsoft.com/office/officeart/2005/8/layout/venn1"/>
    <dgm:cxn modelId="{D8CB97B1-DD69-4FAF-9F56-5B3B714EAECA}" type="presParOf" srcId="{77715182-2B35-4DDD-AC1C-32C609A20B34}" destId="{CF0293B4-1182-4485-A45C-88AC4F2B5597}" srcOrd="8" destOrd="0" presId="urn:microsoft.com/office/officeart/2005/8/layout/venn1"/>
    <dgm:cxn modelId="{8CAA38E4-B06D-4C6C-A5F2-3031DB6F3000}" type="presParOf" srcId="{77715182-2B35-4DDD-AC1C-32C609A20B34}" destId="{6C15F663-D6BD-486B-AC9B-620B1F642B18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9F36B-F30B-4305-9382-5A26E3766CF0}">
      <dsp:nvSpPr>
        <dsp:cNvPr id="0" name=""/>
        <dsp:cNvSpPr/>
      </dsp:nvSpPr>
      <dsp:spPr>
        <a:xfrm>
          <a:off x="2552670" y="928283"/>
          <a:ext cx="1565413" cy="15654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123234B-C69A-431D-8D0B-B639AFF4C738}">
      <dsp:nvSpPr>
        <dsp:cNvPr id="0" name=""/>
        <dsp:cNvSpPr/>
      </dsp:nvSpPr>
      <dsp:spPr>
        <a:xfrm>
          <a:off x="2362034" y="0"/>
          <a:ext cx="1815879" cy="105106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2362034" y="0"/>
        <a:ext cx="1815879" cy="1051063"/>
      </dsp:txXfrm>
    </dsp:sp>
    <dsp:sp modelId="{92E95E00-33C8-4B67-AFD2-774723133480}">
      <dsp:nvSpPr>
        <dsp:cNvPr id="0" name=""/>
        <dsp:cNvSpPr/>
      </dsp:nvSpPr>
      <dsp:spPr>
        <a:xfrm>
          <a:off x="3143394" y="1603392"/>
          <a:ext cx="1565413" cy="15654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3B2D78A-6499-4CBA-A477-4BA8D3D65C67}">
      <dsp:nvSpPr>
        <dsp:cNvPr id="0" name=""/>
        <dsp:cNvSpPr/>
      </dsp:nvSpPr>
      <dsp:spPr>
        <a:xfrm>
          <a:off x="4772770" y="1265831"/>
          <a:ext cx="1628030" cy="13818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Share the data</a:t>
          </a:r>
          <a:endParaRPr lang="en-US" sz="2500" kern="1200" dirty="0"/>
        </a:p>
      </dsp:txBody>
      <dsp:txXfrm>
        <a:off x="4772770" y="1265831"/>
        <a:ext cx="1628030" cy="1381871"/>
      </dsp:txXfrm>
    </dsp:sp>
    <dsp:sp modelId="{10DC738B-D2FB-4FC3-B852-7F87D21C2B49}">
      <dsp:nvSpPr>
        <dsp:cNvPr id="0" name=""/>
        <dsp:cNvSpPr/>
      </dsp:nvSpPr>
      <dsp:spPr>
        <a:xfrm>
          <a:off x="2855452" y="2407605"/>
          <a:ext cx="1565413" cy="15654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EE4EC0F-7816-401C-8180-1D0B5440AF9B}">
      <dsp:nvSpPr>
        <dsp:cNvPr id="0" name=""/>
        <dsp:cNvSpPr/>
      </dsp:nvSpPr>
      <dsp:spPr>
        <a:xfrm>
          <a:off x="4522304" y="3332094"/>
          <a:ext cx="1628030" cy="114051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Celebrate success</a:t>
          </a:r>
          <a:endParaRPr lang="en-US" sz="2500" kern="1200" dirty="0"/>
        </a:p>
      </dsp:txBody>
      <dsp:txXfrm>
        <a:off x="4522304" y="3332094"/>
        <a:ext cx="1628030" cy="1140515"/>
      </dsp:txXfrm>
    </dsp:sp>
    <dsp:sp modelId="{F6AABE23-2D1F-41D3-A050-581C0A298CEC}">
      <dsp:nvSpPr>
        <dsp:cNvPr id="0" name=""/>
        <dsp:cNvSpPr/>
      </dsp:nvSpPr>
      <dsp:spPr>
        <a:xfrm>
          <a:off x="2119081" y="2407605"/>
          <a:ext cx="1565413" cy="15654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E046D4-90D7-4A49-BDD5-E7DBBA66B59F}">
      <dsp:nvSpPr>
        <dsp:cNvPr id="0" name=""/>
        <dsp:cNvSpPr/>
      </dsp:nvSpPr>
      <dsp:spPr>
        <a:xfrm>
          <a:off x="389613" y="3332094"/>
          <a:ext cx="1628030" cy="114051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Patient engagement</a:t>
          </a:r>
          <a:endParaRPr lang="en-US" sz="2500" kern="1200" dirty="0"/>
        </a:p>
      </dsp:txBody>
      <dsp:txXfrm>
        <a:off x="389613" y="3332094"/>
        <a:ext cx="1628030" cy="1140515"/>
      </dsp:txXfrm>
    </dsp:sp>
    <dsp:sp modelId="{CF0293B4-1182-4485-A45C-88AC4F2B5597}">
      <dsp:nvSpPr>
        <dsp:cNvPr id="0" name=""/>
        <dsp:cNvSpPr/>
      </dsp:nvSpPr>
      <dsp:spPr>
        <a:xfrm>
          <a:off x="1961945" y="1519001"/>
          <a:ext cx="1565413" cy="15654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C15F663-D6BD-486B-AC9B-620B1F642B18}">
      <dsp:nvSpPr>
        <dsp:cNvPr id="0" name=""/>
        <dsp:cNvSpPr/>
      </dsp:nvSpPr>
      <dsp:spPr>
        <a:xfrm>
          <a:off x="139146" y="1386509"/>
          <a:ext cx="1628030" cy="114051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Always look ways to improve</a:t>
          </a:r>
          <a:endParaRPr lang="en-US" sz="2500" kern="1200" dirty="0"/>
        </a:p>
      </dsp:txBody>
      <dsp:txXfrm>
        <a:off x="139146" y="1386509"/>
        <a:ext cx="1628030" cy="1140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BB14BF-4264-420B-BBCA-D1F1FD4A65EC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135D5F-33EF-476C-94AB-93A6E67FD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2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9947ED7-ED75-47AF-AF03-511AE1500B38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4225FA-3816-49F9-9CB3-D40C9E31A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5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408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identified a problem with patients not getting thorough explanation of specialty tests. Tests were incomplete or delayed, patients were confused and frustrated. Staff spent a lot of time on the phone troubleshooting.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9217-17D9-4147-8DC3-C61E9A3BD5E6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62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Lessons Learned: </a:t>
            </a:r>
            <a:r>
              <a:rPr lang="en-US" dirty="0"/>
              <a:t>recreating data, its not important. Select a starting point and create your new data.</a:t>
            </a:r>
          </a:p>
          <a:p>
            <a:pPr lvl="0"/>
            <a:r>
              <a:rPr lang="en-US" b="1" dirty="0"/>
              <a:t>Surprises</a:t>
            </a:r>
            <a:r>
              <a:rPr lang="en-US" dirty="0"/>
              <a:t>: Previous Managers Computer corrupted, not knowing the data points, data was lost, team members were no longer with 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12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Lessons Learned: </a:t>
            </a:r>
            <a:r>
              <a:rPr lang="en-US" dirty="0"/>
              <a:t>recreating data, its not important. Select a starting point and create your new data.</a:t>
            </a:r>
          </a:p>
          <a:p>
            <a:pPr lvl="0"/>
            <a:r>
              <a:rPr lang="en-US" b="1" dirty="0"/>
              <a:t>Surprises</a:t>
            </a:r>
            <a:r>
              <a:rPr lang="en-US" dirty="0"/>
              <a:t>: Previous Managers Computer corrupted, not knowing the data points, data was lost, team members were no longer with 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843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about everything that you did for your project, including the “bright spots”, and aspects that could be improved</a:t>
            </a:r>
          </a:p>
          <a:p>
            <a:r>
              <a:rPr lang="en-US" dirty="0"/>
              <a:t>What did you get from this project that is sustainable? That you can keep doing?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225FA-3816-49F9-9CB3-D40C9E31A1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4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about everything that you did for your project, including the “bright spots”, and aspects that could be improved</a:t>
            </a:r>
          </a:p>
          <a:p>
            <a:r>
              <a:rPr lang="en-US" dirty="0"/>
              <a:t>What did you get from this project that is sustainable? That you can keep doing?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225FA-3816-49F9-9CB3-D40C9E31A1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2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33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244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59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1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3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01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515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6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67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425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4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3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1771650"/>
            <a:ext cx="6286500" cy="1785938"/>
          </a:xfrm>
        </p:spPr>
        <p:txBody>
          <a:bodyPr>
            <a:normAutofit/>
          </a:bodyPr>
          <a:lstStyle/>
          <a:p>
            <a:r>
              <a:rPr lang="en-US" dirty="0"/>
              <a:t>Waverley Primary Care</a:t>
            </a:r>
            <a:br>
              <a:rPr lang="en-US" dirty="0"/>
            </a:br>
            <a:r>
              <a:rPr lang="en-US" dirty="0">
                <a:solidFill>
                  <a:schemeClr val="tx1"/>
                </a:solidFill>
              </a:rPr>
              <a:t>Colorectal Cancer Screening Improvement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559176"/>
            <a:ext cx="4800600" cy="1812698"/>
          </a:xfrm>
        </p:spPr>
        <p:txBody>
          <a:bodyPr>
            <a:noAutofit/>
          </a:bodyPr>
          <a:lstStyle/>
          <a:p>
            <a:r>
              <a:rPr lang="en-US" sz="1200" dirty="0"/>
              <a:t> </a:t>
            </a:r>
            <a:r>
              <a:rPr lang="en-US" sz="1200" b="1" dirty="0"/>
              <a:t>TEAM MEMBERS</a:t>
            </a:r>
          </a:p>
          <a:p>
            <a:endParaRPr lang="en-US" sz="1200" b="1" dirty="0"/>
          </a:p>
          <a:p>
            <a:r>
              <a:rPr lang="en-US" sz="1200" b="1" dirty="0"/>
              <a:t>Dr. Patricia Moyer</a:t>
            </a:r>
          </a:p>
          <a:p>
            <a:r>
              <a:rPr lang="en-US" sz="1200" b="1" dirty="0"/>
              <a:t>Kelsey Peterson, MA</a:t>
            </a:r>
          </a:p>
          <a:p>
            <a:r>
              <a:rPr lang="en-US" sz="1200" b="1" dirty="0"/>
              <a:t>Katia Alvarado, Manager</a:t>
            </a:r>
          </a:p>
          <a:p>
            <a:endParaRPr lang="en-US" sz="1200" b="1" dirty="0"/>
          </a:p>
          <a:p>
            <a:r>
              <a:rPr lang="en-US" sz="1350" dirty="0"/>
              <a:t>Sonya Sullivan – Practice Director / Coach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D107-CFD6-4506-ACEE-BC41CB81913D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9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Transitioning an </a:t>
            </a:r>
            <a:br>
              <a:rPr lang="en-US" dirty="0"/>
            </a:br>
            <a:r>
              <a:rPr lang="en-US" dirty="0"/>
              <a:t>improvement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55" y="2316270"/>
            <a:ext cx="7161245" cy="30196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/>
              <a:t>Hiring a new Manager</a:t>
            </a:r>
            <a:endParaRPr lang="en-US" sz="2100" b="1" dirty="0"/>
          </a:p>
          <a:p>
            <a:pPr lvl="0"/>
            <a:r>
              <a:rPr lang="en-US" sz="2550" b="1" dirty="0"/>
              <a:t>Understanding</a:t>
            </a:r>
            <a:r>
              <a:rPr lang="en-US" sz="2550" dirty="0"/>
              <a:t> the Improvement Project</a:t>
            </a:r>
          </a:p>
          <a:p>
            <a:pPr lvl="0"/>
            <a:r>
              <a:rPr lang="en-US" sz="2550" b="1" dirty="0"/>
              <a:t>Visiting </a:t>
            </a:r>
            <a:r>
              <a:rPr lang="en-US" sz="2550" dirty="0"/>
              <a:t>other practices that are working on improvement projects</a:t>
            </a:r>
          </a:p>
          <a:p>
            <a:pPr lvl="0"/>
            <a:r>
              <a:rPr lang="en-US" sz="2550" b="1" dirty="0"/>
              <a:t>Starting over</a:t>
            </a:r>
            <a:r>
              <a:rPr lang="en-US" sz="2550" dirty="0"/>
              <a:t>: running base line date, reviewing the data, sharing the data  and engaging the team</a:t>
            </a:r>
          </a:p>
          <a:p>
            <a:pPr lvl="0"/>
            <a:r>
              <a:rPr lang="en-US" sz="2550" b="1" dirty="0"/>
              <a:t>New Teams</a:t>
            </a:r>
            <a:endParaRPr lang="en-US" sz="2550" dirty="0"/>
          </a:p>
          <a:p>
            <a:pPr lvl="0"/>
            <a:r>
              <a:rPr lang="en-US" sz="2550" b="1" dirty="0"/>
              <a:t>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00200" y="2171701"/>
            <a:ext cx="6286500" cy="2968301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endParaRPr lang="en-US" sz="2175" dirty="0"/>
          </a:p>
          <a:p>
            <a:pPr marL="0" indent="0">
              <a:buNone/>
            </a:pPr>
            <a:r>
              <a:rPr lang="en-US" sz="3000" b="1" dirty="0"/>
              <a:t>The importance of:</a:t>
            </a:r>
          </a:p>
          <a:p>
            <a:pPr lvl="1"/>
            <a:r>
              <a:rPr lang="en-US" sz="2475" dirty="0"/>
              <a:t>Hiring-</a:t>
            </a:r>
          </a:p>
          <a:p>
            <a:pPr lvl="1"/>
            <a:r>
              <a:rPr lang="en-US" sz="2475" dirty="0"/>
              <a:t>Tools-</a:t>
            </a:r>
          </a:p>
          <a:p>
            <a:pPr lvl="1"/>
            <a:r>
              <a:rPr lang="en-US" sz="2475" dirty="0"/>
              <a:t>Teaching and Understanding Improvement</a:t>
            </a:r>
          </a:p>
          <a:p>
            <a:pPr lvl="1"/>
            <a:r>
              <a:rPr lang="en-US" sz="2475" dirty="0"/>
              <a:t>Regular meetings are very important with your team</a:t>
            </a:r>
          </a:p>
          <a:p>
            <a:pPr lvl="1"/>
            <a:r>
              <a:rPr lang="en-US" sz="2475" dirty="0"/>
              <a:t>Celebrate the achievements with the team</a:t>
            </a:r>
          </a:p>
          <a:p>
            <a:pPr marL="42863" indent="0">
              <a:buNone/>
            </a:pPr>
            <a:r>
              <a:rPr lang="en-US" sz="3000" b="1" dirty="0"/>
              <a:t>Surprises</a:t>
            </a:r>
            <a:r>
              <a:rPr lang="en-US" sz="3450" b="1" dirty="0"/>
              <a:t>:</a:t>
            </a:r>
          </a:p>
          <a:p>
            <a:pPr marL="385763" indent="-342900"/>
            <a:r>
              <a:rPr lang="en-US" sz="2475" dirty="0"/>
              <a:t>IT Issues</a:t>
            </a:r>
          </a:p>
          <a:p>
            <a:pPr marL="385763" indent="-342900"/>
            <a:r>
              <a:rPr lang="en-US" sz="2475" dirty="0"/>
              <a:t>Value of the data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900" y="971550"/>
            <a:ext cx="61722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Lessons Learned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547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00200" y="2171700"/>
            <a:ext cx="6286500" cy="3028950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endParaRPr lang="en-US" sz="2175" dirty="0"/>
          </a:p>
          <a:p>
            <a:pPr marL="0" indent="0">
              <a:buNone/>
            </a:pPr>
            <a:r>
              <a:rPr lang="en-US" sz="3150" b="1" dirty="0"/>
              <a:t>The importance of:</a:t>
            </a:r>
          </a:p>
          <a:p>
            <a:pPr marL="342900" lvl="1" indent="0">
              <a:buNone/>
            </a:pPr>
            <a:r>
              <a:rPr lang="en-US" sz="2475" dirty="0"/>
              <a:t>Hiring-</a:t>
            </a:r>
          </a:p>
          <a:p>
            <a:pPr marL="342900" lvl="1" indent="0">
              <a:buNone/>
            </a:pPr>
            <a:r>
              <a:rPr lang="en-US" sz="2475" dirty="0"/>
              <a:t>Tools-</a:t>
            </a:r>
          </a:p>
          <a:p>
            <a:pPr marL="342900" lvl="1" indent="0">
              <a:buNone/>
            </a:pPr>
            <a:r>
              <a:rPr lang="en-US" sz="2475" dirty="0"/>
              <a:t>Teaching and Understanding Improvement</a:t>
            </a:r>
          </a:p>
          <a:p>
            <a:pPr marL="342900" lvl="1" indent="0">
              <a:buNone/>
            </a:pPr>
            <a:r>
              <a:rPr lang="en-US" sz="2475" dirty="0"/>
              <a:t>Regular meetings are very important with your team</a:t>
            </a:r>
          </a:p>
          <a:p>
            <a:pPr marL="342900" lvl="1" indent="0">
              <a:buNone/>
            </a:pPr>
            <a:r>
              <a:rPr lang="en-US" sz="2475" dirty="0"/>
              <a:t>Celebrate the achievements with the team</a:t>
            </a:r>
          </a:p>
          <a:p>
            <a:pPr marL="42863" indent="0">
              <a:buNone/>
            </a:pPr>
            <a:endParaRPr lang="en-US" sz="3450" dirty="0"/>
          </a:p>
          <a:p>
            <a:pPr marL="42863" indent="0">
              <a:buNone/>
            </a:pPr>
            <a:r>
              <a:rPr lang="en-US" sz="3450" dirty="0"/>
              <a:t>Surprises</a:t>
            </a:r>
          </a:p>
          <a:p>
            <a:pPr marL="685800" lvl="2" indent="0">
              <a:buNone/>
            </a:pPr>
            <a:r>
              <a:rPr lang="en-US" sz="3000" dirty="0"/>
              <a:t>IT Reports</a:t>
            </a:r>
            <a:endParaRPr lang="en-US" sz="2025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900" y="971550"/>
            <a:ext cx="61722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Lessons Learned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94294"/>
            <a:ext cx="6057900" cy="30635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46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What’s Next?</a:t>
            </a:r>
            <a:br>
              <a:rPr lang="en-US" sz="3000" b="1" dirty="0"/>
            </a:br>
            <a:r>
              <a:rPr lang="en-US" sz="3000" b="1" dirty="0"/>
              <a:t> Sustain &amp; Spread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37322" y="1908610"/>
            <a:ext cx="8547652" cy="386715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Current activities:</a:t>
            </a:r>
          </a:p>
          <a:p>
            <a:r>
              <a:rPr lang="en-US" sz="2800" dirty="0"/>
              <a:t>Regular group meetings with my practice managers </a:t>
            </a:r>
          </a:p>
          <a:p>
            <a:pPr lvl="1"/>
            <a:r>
              <a:rPr lang="en-US" sz="2400" dirty="0"/>
              <a:t>share improvement work </a:t>
            </a:r>
          </a:p>
          <a:p>
            <a:pPr lvl="1"/>
            <a:r>
              <a:rPr lang="en-US" sz="2400" dirty="0"/>
              <a:t>teach Patient Safety and improvement techniques</a:t>
            </a:r>
          </a:p>
          <a:p>
            <a:r>
              <a:rPr lang="en-US" sz="2800" dirty="0"/>
              <a:t>Coaching individual Managers to solve their problems, asking: </a:t>
            </a:r>
          </a:p>
          <a:p>
            <a:pPr marL="685801" lvl="1" indent="-342900">
              <a:spcBef>
                <a:spcPts val="0"/>
              </a:spcBef>
              <a:buSzPct val="90000"/>
              <a:buFont typeface="+mj-lt"/>
              <a:buAutoNum type="arabicPeriod"/>
            </a:pPr>
            <a:r>
              <a:rPr lang="en-US" sz="2400" dirty="0"/>
              <a:t>What are you trying to improve? </a:t>
            </a:r>
          </a:p>
          <a:p>
            <a:pPr marL="685801" lvl="1" indent="-342900">
              <a:spcBef>
                <a:spcPts val="0"/>
              </a:spcBef>
              <a:buSzPct val="90000"/>
              <a:buFont typeface="+mj-lt"/>
              <a:buAutoNum type="arabicPeriod"/>
            </a:pPr>
            <a:r>
              <a:rPr lang="en-US" sz="2400" dirty="0"/>
              <a:t>What are you measuring?</a:t>
            </a:r>
          </a:p>
          <a:p>
            <a:pPr marL="685801" lvl="1" indent="-342900">
              <a:spcBef>
                <a:spcPts val="0"/>
              </a:spcBef>
              <a:buSzPct val="90000"/>
              <a:buFont typeface="+mj-lt"/>
              <a:buAutoNum type="arabicPeriod"/>
            </a:pPr>
            <a:r>
              <a:rPr lang="en-US" sz="2400" dirty="0"/>
              <a:t>What are you testing? Any ideas from staff/patients?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865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What’s next? </a:t>
            </a:r>
            <a:br>
              <a:rPr lang="en-US" sz="3000" b="1" dirty="0"/>
            </a:br>
            <a:r>
              <a:rPr lang="en-US" sz="3000" b="1" dirty="0"/>
              <a:t> Sustain &amp; Spread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43" y="1903542"/>
            <a:ext cx="8519570" cy="386715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Going forward:</a:t>
            </a:r>
          </a:p>
          <a:p>
            <a:pPr marL="0" indent="0">
              <a:buNone/>
            </a:pPr>
            <a:endParaRPr lang="en-US" sz="1400" b="1" dirty="0"/>
          </a:p>
          <a:p>
            <a:pPr>
              <a:spcBef>
                <a:spcPts val="0"/>
              </a:spcBef>
            </a:pPr>
            <a:r>
              <a:rPr lang="en-US" sz="2400" dirty="0"/>
              <a:t>Continue meeting with my practice managers; use data to determine what is working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Help managers to find ways to involve patients in improvement testing</a:t>
            </a:r>
          </a:p>
          <a:p>
            <a:r>
              <a:rPr lang="en-US" sz="2400" dirty="0"/>
              <a:t>Use Model for Improvement to address safety and other issues as we “roll out” EPIC</a:t>
            </a:r>
          </a:p>
          <a:p>
            <a:r>
              <a:rPr lang="en-US" sz="2400" dirty="0"/>
              <a:t>Encourage my managers to share improvements at MAPS monthly practice manager meetings. </a:t>
            </a:r>
          </a:p>
          <a:p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5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25378355"/>
              </p:ext>
            </p:extLst>
          </p:nvPr>
        </p:nvGraphicFramePr>
        <p:xfrm>
          <a:off x="1073426" y="1470991"/>
          <a:ext cx="6539948" cy="4472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How to Keep It Going</a:t>
            </a:r>
            <a:r>
              <a:rPr lang="en-US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7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</a:t>
            </a:r>
          </a:p>
        </p:txBody>
      </p:sp>
      <p:pic>
        <p:nvPicPr>
          <p:cNvPr id="1026" name="Picture 2" descr="C:\Users\sgsulliv\AppData\Local\Microsoft\Windows\Temporary Internet Files\Content.IE5\D5UE9XYL\question-questions_answers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2457450"/>
            <a:ext cx="3314700" cy="250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1326-3102-4DE4-A603-9A87FC98AAD2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57235"/>
      </p:ext>
    </p:extLst>
  </p:cSld>
  <p:clrMapOvr>
    <a:masterClrMapping/>
  </p:clrMapOvr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485</Words>
  <Application>Microsoft Office PowerPoint</Application>
  <PresentationFormat>On-screen Show (4:3)</PresentationFormat>
  <Paragraphs>84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Monotype Sorts</vt:lpstr>
      <vt:lpstr>Times New Roman</vt:lpstr>
      <vt:lpstr>Wingdings</vt:lpstr>
      <vt:lpstr>Coalition-MAH powerpoint template</vt:lpstr>
      <vt:lpstr>Waverley Primary Care Colorectal Cancer Screening Improvement Project</vt:lpstr>
      <vt:lpstr>Transitioning an  improvement project</vt:lpstr>
      <vt:lpstr>Lessons Learned </vt:lpstr>
      <vt:lpstr>Lessons Learned </vt:lpstr>
      <vt:lpstr>What’s Next?  Sustain &amp; Spread</vt:lpstr>
      <vt:lpstr>What’s next?   Sustain &amp; Spread</vt:lpstr>
      <vt:lpstr>How to Keep It Going 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Waverley Primary Care Colorectal Cancer Screening Improvement Project</dc:title>
  <dc:creator>Elizabeth Capstick</dc:creator>
  <cp:lastModifiedBy>Judy Ling</cp:lastModifiedBy>
  <cp:revision>21</cp:revision>
  <cp:lastPrinted>2016-11-15T17:16:33Z</cp:lastPrinted>
  <dcterms:created xsi:type="dcterms:W3CDTF">2016-11-15T17:15:21Z</dcterms:created>
  <dcterms:modified xsi:type="dcterms:W3CDTF">2016-11-30T12:18:59Z</dcterms:modified>
</cp:coreProperties>
</file>